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6" r:id="rId5"/>
    <p:sldId id="269" r:id="rId6"/>
    <p:sldId id="271" r:id="rId7"/>
    <p:sldId id="267" r:id="rId8"/>
    <p:sldId id="272" r:id="rId9"/>
    <p:sldId id="275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40" autoAdjust="0"/>
    <p:restoredTop sz="94660"/>
  </p:normalViewPr>
  <p:slideViewPr>
    <p:cSldViewPr snapToGrid="0">
      <p:cViewPr varScale="1">
        <p:scale>
          <a:sx n="35" d="100"/>
          <a:sy n="35" d="100"/>
        </p:scale>
        <p:origin x="57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D784E-F094-4A03-9A74-C3B984FE316D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9AB05-3AE9-43A4-BB9C-D509ED0717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80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596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845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94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01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00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90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12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4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59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7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0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40B1-F9B6-4B4C-A008-38A1706EF4C4}" type="datetimeFigureOut">
              <a:rPr lang="en-GB" smtClean="0"/>
              <a:t>23/03/2021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0EAD-004C-438E-B126-D0364CA969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0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10515600" cy="357187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b="1" u="sng" dirty="0"/>
              <a:t/>
            </a:r>
            <a:br>
              <a:rPr lang="en-GB" sz="3600" b="1" u="sng" dirty="0"/>
            </a:br>
            <a:r>
              <a:rPr lang="en-GB" sz="3600" b="1" u="sng" dirty="0">
                <a:solidFill>
                  <a:srgbClr val="7030A0"/>
                </a:solidFill>
              </a:rPr>
              <a:t>2021 Child Exploitation Pan London Operating Protocol </a:t>
            </a:r>
            <a:r>
              <a:rPr lang="en-GB" sz="6000" b="1" dirty="0">
                <a:solidFill>
                  <a:srgbClr val="7030A0"/>
                </a:solidFill>
              </a:rPr>
              <a:t/>
            </a:r>
            <a:br>
              <a:rPr lang="en-GB" sz="6000" b="1" dirty="0">
                <a:solidFill>
                  <a:srgbClr val="7030A0"/>
                </a:solidFill>
              </a:rPr>
            </a:br>
            <a:r>
              <a:rPr lang="en-GB" sz="3600" b="1" dirty="0">
                <a:solidFill>
                  <a:srgbClr val="7030A0"/>
                </a:solidFill>
              </a:rPr>
              <a:t>DSU Andy Furphy - A/DCI Mark Rogers Central Specialist Crime</a:t>
            </a:r>
            <a:br>
              <a:rPr lang="en-GB" sz="3600" b="1" dirty="0">
                <a:solidFill>
                  <a:srgbClr val="7030A0"/>
                </a:solidFill>
              </a:rPr>
            </a:br>
            <a:r>
              <a:rPr lang="en-GB" sz="3600" b="1" dirty="0">
                <a:solidFill>
                  <a:srgbClr val="7030A0"/>
                </a:solidFill>
              </a:rPr>
              <a:t>Alison Renouf - Ben Byrne – London Councils </a:t>
            </a:r>
            <a:br>
              <a:rPr lang="en-GB" sz="3600" b="1" dirty="0">
                <a:solidFill>
                  <a:srgbClr val="7030A0"/>
                </a:solidFill>
              </a:rPr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‘</a:t>
            </a:r>
            <a:r>
              <a:rPr lang="en-GB" b="1" dirty="0"/>
              <a:t>Child Exploitation is everyone’s business and children that come to notice must be treated as a child first’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 </a:t>
            </a:r>
          </a:p>
        </p:txBody>
      </p:sp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10225"/>
            <a:ext cx="12189266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14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43303" y="197525"/>
            <a:ext cx="5902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u="sng" dirty="0">
                <a:latin typeface="+mj-lt"/>
              </a:rPr>
              <a:t>Child Exploitation key issues</a:t>
            </a:r>
            <a:endParaRPr lang="en-GB" sz="3600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2183" y="1262379"/>
            <a:ext cx="112649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Serious Case Review findings highlighted an inconsistent response to child exploitation leading to different outcomes for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Early intervention opportunities are being missed</a:t>
            </a:r>
            <a:endParaRPr lang="en-GB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Exploitation victims are being exposed to criminality and serious youth violence</a:t>
            </a:r>
            <a:endParaRPr lang="en-GB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Children coming to notice are not being treated as a child first</a:t>
            </a:r>
            <a:endParaRPr lang="en-GB" sz="2800" dirty="0"/>
          </a:p>
          <a:p>
            <a:r>
              <a:rPr lang="en-GB" sz="2800" dirty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22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6833" y="-11560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b="1" u="sng" dirty="0"/>
          </a:p>
          <a:p>
            <a:pPr algn="ctr"/>
            <a:r>
              <a:rPr lang="en-GB" b="1" u="sng" dirty="0"/>
              <a:t>What is the 2021 London Child Exploitation Protocol </a:t>
            </a:r>
            <a:endParaRPr lang="en-GB" dirty="0"/>
          </a:p>
          <a:p>
            <a:pPr algn="ctr"/>
            <a:r>
              <a:rPr lang="en-GB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836833" y="1502539"/>
            <a:ext cx="10515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Police led, multi-agency document, equally owned by safeguarding partnerships designed to complement the CP procedures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Builds on the good practice documented in the 2017 CSE protocol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Jointly produced by the MPS </a:t>
            </a:r>
            <a:r>
              <a:rPr lang="en-GB" sz="2800"/>
              <a:t>/ London SCP/ London </a:t>
            </a:r>
            <a:r>
              <a:rPr lang="en-GB" sz="2800" dirty="0"/>
              <a:t>Councils / Children’s Social Care and replaces the 2017 CSE protocol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Impacts MPS / Children’s Social Care/ Education / Health / Parents and the wider community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5226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8528" y="107434"/>
            <a:ext cx="65522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u="sng" dirty="0">
                <a:latin typeface="+mj-lt"/>
              </a:rPr>
              <a:t> </a:t>
            </a:r>
            <a:r>
              <a:rPr lang="en-GB" sz="4400" b="1" u="sng" dirty="0">
                <a:latin typeface="+mj-lt"/>
              </a:rPr>
              <a:t>Protocol Aims</a:t>
            </a:r>
            <a:endParaRPr lang="en-GB" sz="44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2982" y="492154"/>
            <a:ext cx="111633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  <a:p>
            <a:r>
              <a:rPr lang="en-GB" sz="3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Identify children at risk of exploitation and keep them safe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Upskill all Safeguarding Partnerships to achieve a standardised collaborative approach to Child Exploitation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Provide early intervention opportunities to stop or prevent children becoming victims of exploitation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Provide front line responders with the correct disruption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4853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6833" y="-104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u="sng" dirty="0"/>
              <a:t>Major changes from the 2017 CSE Protocol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6833" y="1063626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GB" sz="2000" b="1" dirty="0"/>
          </a:p>
          <a:p>
            <a:pPr>
              <a:lnSpc>
                <a:spcPct val="100000"/>
              </a:lnSpc>
            </a:pPr>
            <a:r>
              <a:rPr lang="en-GB" dirty="0"/>
              <a:t>Removal of CSE levels and creation of the non-crime 588 child exploitation CRIS report</a:t>
            </a:r>
          </a:p>
          <a:p>
            <a:pPr>
              <a:lnSpc>
                <a:spcPct val="100000"/>
              </a:lnSpc>
            </a:pPr>
            <a:r>
              <a:rPr lang="en-GB" dirty="0"/>
              <a:t>Prevention and early intervention (New)</a:t>
            </a:r>
          </a:p>
          <a:p>
            <a:pPr>
              <a:lnSpc>
                <a:spcPct val="100000"/>
              </a:lnSpc>
            </a:pPr>
            <a:r>
              <a:rPr lang="en-GB" dirty="0"/>
              <a:t>Intelligence submissions (New)</a:t>
            </a:r>
          </a:p>
          <a:p>
            <a:pPr>
              <a:lnSpc>
                <a:spcPct val="100000"/>
              </a:lnSpc>
            </a:pPr>
            <a:r>
              <a:rPr lang="en-GB" dirty="0"/>
              <a:t>Safeguarding children in custody (New)</a:t>
            </a:r>
          </a:p>
          <a:p>
            <a:pPr>
              <a:lnSpc>
                <a:spcPct val="100000"/>
              </a:lnSpc>
            </a:pPr>
            <a:r>
              <a:rPr lang="en-GB" dirty="0"/>
              <a:t>Keeping children safe when moving placements (New)</a:t>
            </a:r>
          </a:p>
          <a:p>
            <a:pPr>
              <a:lnSpc>
                <a:spcPct val="100000"/>
              </a:lnSpc>
            </a:pPr>
            <a:r>
              <a:rPr lang="en-GB" dirty="0"/>
              <a:t>Multi-Agency meeting structures (MACE) (New)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4070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6833" y="-104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u="sng" dirty="0"/>
              <a:t>Minor changes from the 2017 CSE Protocol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6833" y="1063626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/>
              <a:t>2017 chapters refreshed to encompass all areas of exploitation </a:t>
            </a:r>
          </a:p>
          <a:p>
            <a:pPr>
              <a:lnSpc>
                <a:spcPct val="100000"/>
              </a:lnSpc>
            </a:pPr>
            <a:r>
              <a:rPr lang="en-GB" dirty="0"/>
              <a:t>87a updated to encompass to all areas of exploitation</a:t>
            </a:r>
          </a:p>
          <a:p>
            <a:pPr>
              <a:lnSpc>
                <a:spcPct val="100000"/>
              </a:lnSpc>
            </a:pPr>
            <a:r>
              <a:rPr lang="en-GB" dirty="0"/>
              <a:t>Gangs and OCGs </a:t>
            </a:r>
          </a:p>
          <a:p>
            <a:pPr>
              <a:lnSpc>
                <a:spcPct val="100000"/>
              </a:lnSpc>
            </a:pPr>
            <a:r>
              <a:rPr lang="en-GB" dirty="0"/>
              <a:t>Third party material guidance</a:t>
            </a:r>
          </a:p>
          <a:p>
            <a:pPr>
              <a:lnSpc>
                <a:spcPct val="100000"/>
              </a:lnSpc>
            </a:pPr>
            <a:r>
              <a:rPr lang="en-GB" dirty="0"/>
              <a:t>The importance of professional curiosity </a:t>
            </a:r>
          </a:p>
          <a:p>
            <a:pPr>
              <a:lnSpc>
                <a:spcPct val="100000"/>
              </a:lnSpc>
            </a:pPr>
            <a:r>
              <a:rPr lang="en-GB" dirty="0"/>
              <a:t>Language addressed throughout </a:t>
            </a:r>
          </a:p>
          <a:p>
            <a:pPr>
              <a:lnSpc>
                <a:spcPct val="100000"/>
              </a:lnSpc>
            </a:pPr>
            <a:r>
              <a:rPr lang="en-GB" dirty="0"/>
              <a:t>Definitions refreshed</a:t>
            </a:r>
          </a:p>
          <a:p>
            <a:pPr>
              <a:lnSpc>
                <a:spcPct val="10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69014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PS_A4 office printing-Blue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1"/>
            <a:ext cx="1218926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36765" y="6057901"/>
            <a:ext cx="2292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TOTAL POLICING</a:t>
            </a:r>
            <a:endParaRPr lang="en-US" altLang="en-US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6833" y="-104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u="sng" dirty="0"/>
              <a:t>Forward look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6833" y="1063626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 </a:t>
            </a:r>
          </a:p>
          <a:p>
            <a:r>
              <a:rPr lang="en-GB" sz="3200" dirty="0"/>
              <a:t>Protocol launch Thursday 18</a:t>
            </a:r>
            <a:r>
              <a:rPr lang="en-GB" sz="3200" baseline="30000" dirty="0"/>
              <a:t>th</a:t>
            </a:r>
            <a:r>
              <a:rPr lang="en-GB" sz="3200" dirty="0"/>
              <a:t> March 2021</a:t>
            </a:r>
          </a:p>
          <a:p>
            <a:r>
              <a:rPr lang="en-GB" sz="3200" dirty="0"/>
              <a:t>Joint communication strategy encompassing MPS/Children’s Social Care/Health/Education</a:t>
            </a:r>
          </a:p>
          <a:p>
            <a:r>
              <a:rPr lang="en-GB" sz="3200" dirty="0"/>
              <a:t>Implementation plan commences directed at Front Line Policing and Safeguarding partnerships. This will be jointly delivered by the MPS and London Councils partnership teams</a:t>
            </a:r>
          </a:p>
          <a:p>
            <a:endParaRPr lang="en-GB" sz="20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4833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F9A507E39D6E4AA835FDF5B3D749A5" ma:contentTypeVersion="13" ma:contentTypeDescription="Create a new document." ma:contentTypeScope="" ma:versionID="97c37482b3fb07af9ef7cde14e26540b">
  <xsd:schema xmlns:xsd="http://www.w3.org/2001/XMLSchema" xmlns:xs="http://www.w3.org/2001/XMLSchema" xmlns:p="http://schemas.microsoft.com/office/2006/metadata/properties" xmlns:ns3="0a371a8e-be07-4c4c-9f9e-86a6627d8b76" xmlns:ns4="eeccff92-d70e-4d45-8ef9-54eea3076db8" targetNamespace="http://schemas.microsoft.com/office/2006/metadata/properties" ma:root="true" ma:fieldsID="252e689047748bea4e0e0dba32c7d6fb" ns3:_="" ns4:_="">
    <xsd:import namespace="0a371a8e-be07-4c4c-9f9e-86a6627d8b76"/>
    <xsd:import namespace="eeccff92-d70e-4d45-8ef9-54eea3076d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71a8e-be07-4c4c-9f9e-86a6627d8b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ccff92-d70e-4d45-8ef9-54eea3076db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3C357A-470D-4294-BFEB-C1E6DA481B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371a8e-be07-4c4c-9f9e-86a6627d8b76"/>
    <ds:schemaRef ds:uri="eeccff92-d70e-4d45-8ef9-54eea3076d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72C1E8-4F0E-464D-A164-8DD43286D22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eccff92-d70e-4d45-8ef9-54eea3076db8"/>
    <ds:schemaRef ds:uri="http://schemas.microsoft.com/office/2006/documentManagement/types"/>
    <ds:schemaRef ds:uri="http://purl.org/dc/elements/1.1/"/>
    <ds:schemaRef ds:uri="http://schemas.microsoft.com/office/2006/metadata/properties"/>
    <ds:schemaRef ds:uri="0a371a8e-be07-4c4c-9f9e-86a6627d8b7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2433EF3-8DAC-4B01-817A-62C193F224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330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Office Theme</vt:lpstr>
      <vt:lpstr> 2021 Child Exploitation Pan London Operating Protocol  DSU Andy Furphy - A/DCI Mark Rogers Central Specialist Crime Alison Renouf - Ben Byrne – London Councils   ‘Child Exploitation is everyone’s business and children that come to notice must be treated as a child first’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on year comparison for OCAG incidents identified by Met Intel – There has a been a 7.4% increase in crimes recorded pan-London when comparing 2019 to 2018.</dc:title>
  <dc:creator>Rogers Mark E - Central Specialist Crime</dc:creator>
  <cp:lastModifiedBy>Donna Kingsley</cp:lastModifiedBy>
  <cp:revision>70</cp:revision>
  <dcterms:created xsi:type="dcterms:W3CDTF">2020-03-05T12:47:08Z</dcterms:created>
  <dcterms:modified xsi:type="dcterms:W3CDTF">2021-03-23T08:34:11Z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0x0101000BF9A507E39D6E4AA835FDF5B3D749A5</vt:lpwstr>
  </property>
</Properties>
</file>